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81" r:id="rId4"/>
    <p:sldId id="282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83" r:id="rId14"/>
    <p:sldId id="280" r:id="rId15"/>
    <p:sldId id="292" r:id="rId16"/>
    <p:sldId id="293" r:id="rId17"/>
    <p:sldId id="295" r:id="rId1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136A"/>
    <a:srgbClr val="1984CC"/>
    <a:srgbClr val="35759D"/>
    <a:srgbClr val="35B19D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779" autoAdjust="0"/>
    <p:restoredTop sz="95596" autoAdjust="0"/>
  </p:normalViewPr>
  <p:slideViewPr>
    <p:cSldViewPr>
      <p:cViewPr>
        <p:scale>
          <a:sx n="100" d="100"/>
          <a:sy n="100" d="100"/>
        </p:scale>
        <p:origin x="-17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5E5384-BC5F-4D48-A039-7872D4999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45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83E663-2C89-4AE5-BE57-E17EC7031585}" type="slidenum">
              <a:rPr lang="en-US" altLang="ru-RU" sz="1200" smtClean="0"/>
              <a:pPr eaLnBrk="1" hangingPunct="1"/>
              <a:t>1</a:t>
            </a:fld>
            <a:endParaRPr lang="en-US" altLang="ru-RU" sz="1200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7A9BB7-763C-46B9-ACE7-A8F6CC5C3B15}" type="slidenum">
              <a:rPr lang="en-US" altLang="ru-RU" sz="1200" smtClean="0"/>
              <a:pPr eaLnBrk="1" hangingPunct="1"/>
              <a:t>2</a:t>
            </a:fld>
            <a:endParaRPr lang="en-US" altLang="ru-RU" sz="1200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6BA0E3-9269-49E3-89F2-8800075E9CF2}" type="slidenum">
              <a:rPr lang="en-US" altLang="ru-RU" sz="1200" smtClean="0"/>
              <a:pPr eaLnBrk="1" hangingPunct="1"/>
              <a:t>5</a:t>
            </a:fld>
            <a:endParaRPr lang="en-US" altLang="ru-RU" sz="1200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45701E-8347-4BFD-BEF3-5F68300FE175}" type="slidenum">
              <a:rPr lang="en-US" altLang="ru-RU" sz="1200" smtClean="0"/>
              <a:pPr eaLnBrk="1" hangingPunct="1"/>
              <a:t>6</a:t>
            </a:fld>
            <a:endParaRPr lang="en-US" altLang="ru-RU" sz="1200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133600"/>
            <a:ext cx="7772400" cy="70485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819400"/>
            <a:ext cx="7772400" cy="685800"/>
          </a:xfrm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02188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0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43750" y="381000"/>
            <a:ext cx="184785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00200" y="381000"/>
            <a:ext cx="539115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63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13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5623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00200" y="1295400"/>
            <a:ext cx="35814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4000" y="1295400"/>
            <a:ext cx="35814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129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63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976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816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9027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6252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81000"/>
            <a:ext cx="73152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295400"/>
            <a:ext cx="7315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Microsoft Sans Serif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ru-RU" smtClean="0"/>
              <a:t>Company name</a:t>
            </a:r>
          </a:p>
          <a:p>
            <a:pPr eaLnBrk="1" hangingPunct="1"/>
            <a:endParaRPr lang="en-US" altLang="ru-RU" smtClean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2057400"/>
            <a:ext cx="7772400" cy="16002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5400" b="1" dirty="0" smtClean="0">
                <a:solidFill>
                  <a:srgbClr val="03136A"/>
                </a:solidFill>
              </a:rPr>
              <a:t>Кузбасс – наш край родной</a:t>
            </a:r>
            <a:br>
              <a:rPr lang="ru-RU" sz="5400" b="1" dirty="0" smtClean="0">
                <a:solidFill>
                  <a:srgbClr val="03136A"/>
                </a:solidFill>
              </a:rPr>
            </a:br>
            <a:r>
              <a:rPr lang="ru-RU" sz="5400" b="1" dirty="0" smtClean="0">
                <a:solidFill>
                  <a:srgbClr val="03136A"/>
                </a:solidFill>
              </a:rPr>
              <a:t/>
            </a:r>
            <a:br>
              <a:rPr lang="ru-RU" sz="5400" b="1" dirty="0" smtClean="0">
                <a:solidFill>
                  <a:srgbClr val="03136A"/>
                </a:solidFill>
              </a:rPr>
            </a:br>
            <a:r>
              <a:rPr lang="ru-RU" sz="3200" b="1" dirty="0" smtClean="0">
                <a:solidFill>
                  <a:srgbClr val="03136A"/>
                </a:solidFill>
              </a:rPr>
              <a:t>Рабочая программа кружковой деятельности  по краеведению</a:t>
            </a:r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n-US" sz="5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 smtClean="0">
                <a:solidFill>
                  <a:srgbClr val="03136A"/>
                </a:solidFill>
              </a:rPr>
              <a:t>Предполагаемые результаты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z="4000" smtClean="0"/>
          </a:p>
          <a:p>
            <a:r>
              <a:rPr lang="ru-RU" altLang="ru-RU" sz="4000" smtClean="0">
                <a:solidFill>
                  <a:srgbClr val="03136A"/>
                </a:solidFill>
              </a:rPr>
              <a:t>Личностные;</a:t>
            </a:r>
          </a:p>
          <a:p>
            <a:r>
              <a:rPr lang="ru-RU" altLang="ru-RU" sz="4000" smtClean="0">
                <a:solidFill>
                  <a:srgbClr val="03136A"/>
                </a:solidFill>
              </a:rPr>
              <a:t>Регулятивные;</a:t>
            </a:r>
          </a:p>
          <a:p>
            <a:r>
              <a:rPr lang="ru-RU" altLang="ru-RU" sz="4000" smtClean="0">
                <a:solidFill>
                  <a:srgbClr val="03136A"/>
                </a:solidFill>
              </a:rPr>
              <a:t>Познавательные;</a:t>
            </a:r>
          </a:p>
          <a:p>
            <a:r>
              <a:rPr lang="ru-RU" altLang="ru-RU" sz="4000" smtClean="0">
                <a:solidFill>
                  <a:srgbClr val="03136A"/>
                </a:solidFill>
              </a:rPr>
              <a:t>Коммуникативные.</a:t>
            </a:r>
          </a:p>
          <a:p>
            <a:endParaRPr lang="ru-RU" altLang="ru-RU" sz="40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Содержание программы: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52600" y="1616075"/>
          <a:ext cx="7239000" cy="4251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438"/>
                <a:gridCol w="4373562"/>
                <a:gridCol w="2413000"/>
              </a:tblGrid>
              <a:tr h="102618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№</a:t>
                      </a:r>
                      <a:endParaRPr lang="ru-RU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Название</a:t>
                      </a:r>
                      <a:r>
                        <a:rPr lang="ru-RU" sz="1800" baseline="0" dirty="0" smtClean="0"/>
                        <a:t> раздела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Всего часов</a:t>
                      </a:r>
                      <a:endParaRPr lang="ru-RU" sz="1800" dirty="0"/>
                    </a:p>
                  </a:txBody>
                  <a:tcPr marT="45713" marB="45713"/>
                </a:tc>
              </a:tr>
              <a:tr h="58639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Наш город Березовский</a:t>
                      </a:r>
                      <a:endParaRPr lang="ru-RU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14 часов</a:t>
                      </a:r>
                      <a:endParaRPr lang="ru-RU" sz="1800" dirty="0"/>
                    </a:p>
                  </a:txBody>
                  <a:tcPr marT="45713" marB="45713"/>
                </a:tc>
              </a:tr>
              <a:tr h="146597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Кузбасс (история, полезные ископаемые, растительность, животный мир)</a:t>
                      </a:r>
                      <a:endParaRPr lang="ru-RU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19 часов</a:t>
                      </a:r>
                      <a:endParaRPr lang="ru-RU" sz="1800" dirty="0"/>
                    </a:p>
                  </a:txBody>
                  <a:tcPr marT="45713" marB="45713"/>
                </a:tc>
              </a:tr>
              <a:tr h="58639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Итоговые занятия</a:t>
                      </a:r>
                      <a:endParaRPr lang="ru-RU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 часа</a:t>
                      </a:r>
                      <a:endParaRPr lang="ru-RU" sz="1800" dirty="0"/>
                    </a:p>
                  </a:txBody>
                  <a:tcPr marT="45713" marB="45713"/>
                </a:tc>
              </a:tr>
              <a:tr h="58639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Итого:</a:t>
                      </a:r>
                      <a:endParaRPr lang="ru-RU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35 часов</a:t>
                      </a:r>
                      <a:endParaRPr lang="ru-RU" sz="1800" dirty="0"/>
                    </a:p>
                  </a:txBody>
                  <a:tcPr marT="45713" marB="45713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7315200" cy="990600"/>
          </a:xfrm>
        </p:spPr>
        <p:txBody>
          <a:bodyPr/>
          <a:lstStyle/>
          <a:p>
            <a:pPr algn="ctr"/>
            <a:r>
              <a:rPr lang="ru-RU" altLang="ru-RU" sz="3600" b="1" smtClean="0">
                <a:solidFill>
                  <a:srgbClr val="03136A"/>
                </a:solidFill>
              </a:rPr>
              <a:t>Примерное тематическое планирование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600200" y="1371600"/>
            <a:ext cx="7315200" cy="472440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mtClean="0">
                <a:solidFill>
                  <a:srgbClr val="03136A"/>
                </a:solidFill>
              </a:rPr>
              <a:t>1 раздел: </a:t>
            </a:r>
            <a:r>
              <a:rPr lang="ru-RU" altLang="ru-RU" i="1" u="sng" smtClean="0">
                <a:solidFill>
                  <a:srgbClr val="03136A"/>
                </a:solidFill>
              </a:rPr>
              <a:t>О городе  Березовском</a:t>
            </a:r>
          </a:p>
          <a:p>
            <a:r>
              <a:rPr lang="ru-RU" altLang="ru-RU" smtClean="0">
                <a:solidFill>
                  <a:srgbClr val="03136A"/>
                </a:solidFill>
              </a:rPr>
              <a:t>Березовский – жемчужина Кузбасса;</a:t>
            </a:r>
          </a:p>
          <a:p>
            <a:r>
              <a:rPr lang="ru-RU" altLang="ru-RU" smtClean="0">
                <a:solidFill>
                  <a:srgbClr val="03136A"/>
                </a:solidFill>
              </a:rPr>
              <a:t>Из истории образования города;</a:t>
            </a:r>
          </a:p>
          <a:p>
            <a:r>
              <a:rPr lang="ru-RU" altLang="ru-RU" smtClean="0">
                <a:solidFill>
                  <a:srgbClr val="03136A"/>
                </a:solidFill>
              </a:rPr>
              <a:t>Символы нашего города;</a:t>
            </a:r>
          </a:p>
          <a:p>
            <a:r>
              <a:rPr lang="ru-RU" altLang="ru-RU" smtClean="0">
                <a:solidFill>
                  <a:srgbClr val="03136A"/>
                </a:solidFill>
              </a:rPr>
              <a:t>Достопримечательности;</a:t>
            </a:r>
          </a:p>
          <a:p>
            <a:r>
              <a:rPr lang="ru-RU" altLang="ru-RU" smtClean="0">
                <a:solidFill>
                  <a:srgbClr val="03136A"/>
                </a:solidFill>
              </a:rPr>
              <a:t>Экскурсия в Храм Иоанна Кронштадтского и т.д.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7315200" cy="762000"/>
          </a:xfrm>
        </p:spPr>
        <p:txBody>
          <a:bodyPr/>
          <a:lstStyle/>
          <a:p>
            <a:pPr algn="ctr" eaLnBrk="1" hangingPunct="1"/>
            <a:r>
              <a:rPr lang="ru-RU" altLang="ru-RU" sz="3600" b="1" smtClean="0">
                <a:solidFill>
                  <a:srgbClr val="03136A"/>
                </a:solidFill>
              </a:rPr>
              <a:t>Примерное тематическое планирование</a:t>
            </a:r>
            <a:endParaRPr lang="ru-RU" altLang="ru-RU" sz="3600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>
                <a:solidFill>
                  <a:srgbClr val="03136A"/>
                </a:solidFill>
              </a:rPr>
              <a:t>2. раздел: </a:t>
            </a:r>
            <a:r>
              <a:rPr lang="ru-RU" altLang="ru-RU" u="sng" smtClean="0">
                <a:solidFill>
                  <a:srgbClr val="03136A"/>
                </a:solidFill>
              </a:rPr>
              <a:t>О Кузбассе</a:t>
            </a:r>
          </a:p>
          <a:p>
            <a:pPr eaLnBrk="1" hangingPunct="1"/>
            <a:r>
              <a:rPr lang="ru-RU" altLang="ru-RU" smtClean="0">
                <a:solidFill>
                  <a:srgbClr val="03136A"/>
                </a:solidFill>
              </a:rPr>
              <a:t>Географическое положение;</a:t>
            </a:r>
          </a:p>
          <a:p>
            <a:pPr eaLnBrk="1" hangingPunct="1"/>
            <a:r>
              <a:rPr lang="ru-RU" altLang="ru-RU" smtClean="0">
                <a:solidFill>
                  <a:srgbClr val="03136A"/>
                </a:solidFill>
              </a:rPr>
              <a:t>Народы Кузбасса;</a:t>
            </a:r>
          </a:p>
          <a:p>
            <a:pPr eaLnBrk="1" hangingPunct="1"/>
            <a:r>
              <a:rPr lang="ru-RU" altLang="ru-RU" smtClean="0">
                <a:solidFill>
                  <a:srgbClr val="03136A"/>
                </a:solidFill>
              </a:rPr>
              <a:t>Экскурсия в краеведческий музей;</a:t>
            </a:r>
          </a:p>
          <a:p>
            <a:pPr eaLnBrk="1" hangingPunct="1"/>
            <a:r>
              <a:rPr lang="ru-RU" altLang="ru-RU" smtClean="0">
                <a:solidFill>
                  <a:srgbClr val="03136A"/>
                </a:solidFill>
              </a:rPr>
              <a:t>Растительный мир нашего края;</a:t>
            </a:r>
          </a:p>
          <a:p>
            <a:pPr eaLnBrk="1" hangingPunct="1"/>
            <a:r>
              <a:rPr lang="ru-RU" altLang="ru-RU" smtClean="0">
                <a:solidFill>
                  <a:srgbClr val="03136A"/>
                </a:solidFill>
              </a:rPr>
              <a:t>Разнообразие животного мира Кузбасса;</a:t>
            </a:r>
          </a:p>
          <a:p>
            <a:pPr eaLnBrk="1" hangingPunct="1"/>
            <a:r>
              <a:rPr lang="ru-RU" altLang="ru-RU" smtClean="0">
                <a:solidFill>
                  <a:srgbClr val="03136A"/>
                </a:solidFill>
              </a:rPr>
              <a:t>Полезные ископаемые и т.д.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315200" cy="1219200"/>
          </a:xfrm>
        </p:spPr>
        <p:txBody>
          <a:bodyPr/>
          <a:lstStyle/>
          <a:p>
            <a:pPr algn="ctr" eaLnBrk="1" hangingPunct="1"/>
            <a:r>
              <a:rPr lang="ru-RU" altLang="ru-RU" sz="4000" smtClean="0">
                <a:solidFill>
                  <a:srgbClr val="03136A"/>
                </a:solidFill>
              </a:rPr>
              <a:t>Коррекционная и инклюзивная работа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1600200" y="1828800"/>
            <a:ext cx="7315200" cy="4267200"/>
          </a:xfrm>
        </p:spPr>
        <p:txBody>
          <a:bodyPr/>
          <a:lstStyle/>
          <a:p>
            <a:pPr eaLnBrk="1" hangingPunct="1"/>
            <a:r>
              <a:rPr lang="ru-RU" altLang="ru-RU" sz="2800" smtClean="0">
                <a:solidFill>
                  <a:srgbClr val="03136A"/>
                </a:solidFill>
              </a:rPr>
              <a:t>Принцип обеспеченности индивидуального подхода;</a:t>
            </a:r>
          </a:p>
          <a:p>
            <a:pPr eaLnBrk="1" hangingPunct="1"/>
            <a:r>
              <a:rPr lang="ru-RU" altLang="ru-RU" sz="2800" smtClean="0">
                <a:solidFill>
                  <a:srgbClr val="03136A"/>
                </a:solidFill>
              </a:rPr>
              <a:t>Принцип поддержки самостоятельной активности;</a:t>
            </a:r>
          </a:p>
          <a:p>
            <a:pPr eaLnBrk="1" hangingPunct="1"/>
            <a:r>
              <a:rPr lang="ru-RU" altLang="ru-RU" sz="2800" smtClean="0">
                <a:solidFill>
                  <a:srgbClr val="03136A"/>
                </a:solidFill>
              </a:rPr>
              <a:t>Принцип включенности;</a:t>
            </a:r>
          </a:p>
          <a:p>
            <a:pPr eaLnBrk="1" hangingPunct="1"/>
            <a:r>
              <a:rPr lang="ru-RU" altLang="ru-RU" sz="2800" smtClean="0">
                <a:solidFill>
                  <a:srgbClr val="03136A"/>
                </a:solidFill>
              </a:rPr>
              <a:t>Принцип комплексного подхода;</a:t>
            </a:r>
          </a:p>
          <a:p>
            <a:pPr eaLnBrk="1" hangingPunct="1"/>
            <a:r>
              <a:rPr lang="ru-RU" altLang="ru-RU" sz="2800" smtClean="0">
                <a:solidFill>
                  <a:srgbClr val="03136A"/>
                </a:solidFill>
              </a:rPr>
              <a:t>Принцип вариативности;</a:t>
            </a:r>
          </a:p>
          <a:p>
            <a:pPr eaLnBrk="1" hangingPunct="1"/>
            <a:r>
              <a:rPr lang="ru-RU" altLang="ru-RU" sz="2800" smtClean="0">
                <a:solidFill>
                  <a:srgbClr val="03136A"/>
                </a:solidFill>
              </a:rPr>
              <a:t>Принцип партнерского взаимодействия с семьей.</a:t>
            </a:r>
          </a:p>
          <a:p>
            <a:pPr eaLnBrk="1" hangingPunct="1"/>
            <a:endParaRPr lang="ru-RU" altLang="ru-RU" sz="2000" smtClean="0"/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>
                <a:solidFill>
                  <a:srgbClr val="03136A"/>
                </a:solidFill>
              </a:rPr>
              <a:t>Литература: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b="1" smtClean="0"/>
          </a:p>
          <a:p>
            <a:endParaRPr lang="ru-RU" altLang="ru-RU" b="1" smtClean="0"/>
          </a:p>
          <a:p>
            <a:r>
              <a:rPr lang="ru-RU" altLang="ru-RU" smtClean="0">
                <a:solidFill>
                  <a:srgbClr val="03136A"/>
                </a:solidFill>
              </a:rPr>
              <a:t>Соловьев Л.И.    География Кемеровской области Природа. Кемерово, 2006.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mtClean="0">
                <a:solidFill>
                  <a:srgbClr val="03136A"/>
                </a:solidFill>
              </a:rPr>
              <a:t>Приложения: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>
                <a:solidFill>
                  <a:srgbClr val="03136A"/>
                </a:solidFill>
              </a:rPr>
              <a:t>Перечень ключевых слов;</a:t>
            </a:r>
          </a:p>
          <a:p>
            <a:r>
              <a:rPr lang="ru-RU" altLang="ru-RU" smtClean="0">
                <a:solidFill>
                  <a:srgbClr val="03136A"/>
                </a:solidFill>
              </a:rPr>
              <a:t>Кроссворд «Наш край»;</a:t>
            </a:r>
          </a:p>
          <a:p>
            <a:r>
              <a:rPr lang="ru-RU" altLang="ru-RU" smtClean="0">
                <a:solidFill>
                  <a:srgbClr val="03136A"/>
                </a:solidFill>
              </a:rPr>
              <a:t>Игра «Крестики-нолики»;</a:t>
            </a:r>
          </a:p>
          <a:p>
            <a:r>
              <a:rPr lang="ru-RU" altLang="ru-RU" smtClean="0">
                <a:solidFill>
                  <a:srgbClr val="03136A"/>
                </a:solidFill>
              </a:rPr>
              <a:t>Конкурс «Узнай город»;</a:t>
            </a:r>
          </a:p>
          <a:p>
            <a:r>
              <a:rPr lang="ru-RU" altLang="ru-RU" smtClean="0">
                <a:solidFill>
                  <a:srgbClr val="03136A"/>
                </a:solidFill>
              </a:rPr>
              <a:t>Игра «Самый внимательный слушатель»;</a:t>
            </a:r>
          </a:p>
          <a:p>
            <a:r>
              <a:rPr lang="ru-RU" altLang="ru-RU" smtClean="0">
                <a:solidFill>
                  <a:srgbClr val="03136A"/>
                </a:solidFill>
              </a:rPr>
              <a:t>Игры на закрепление материала.</a:t>
            </a:r>
          </a:p>
          <a:p>
            <a:pPr>
              <a:buFontTx/>
              <a:buNone/>
            </a:pPr>
            <a:endParaRPr lang="ru-RU" altLang="ru-RU" smtClean="0"/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smtClean="0">
                <a:solidFill>
                  <a:srgbClr val="03136A"/>
                </a:solidFill>
              </a:rPr>
              <a:t>Ф.М. Достоевский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z="4400" i="1" smtClean="0">
                <a:solidFill>
                  <a:srgbClr val="03136A"/>
                </a:solidFill>
              </a:rPr>
              <a:t>«Соприкосновение с природой есть самое последнее слово всякого прогресса, науки, рассудка и здравого смысла».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315200" cy="1447800"/>
          </a:xfrm>
        </p:spPr>
        <p:txBody>
          <a:bodyPr/>
          <a:lstStyle/>
          <a:p>
            <a:pPr algn="ctr" eaLnBrk="1" hangingPunct="1"/>
            <a:r>
              <a:rPr lang="ru-RU" altLang="ru-RU" sz="4000" b="1" smtClean="0">
                <a:solidFill>
                  <a:srgbClr val="03136A"/>
                </a:solidFill>
              </a:rPr>
              <a:t>Образовательная область </a:t>
            </a:r>
            <a:br>
              <a:rPr lang="ru-RU" altLang="ru-RU" sz="4000" b="1" smtClean="0">
                <a:solidFill>
                  <a:srgbClr val="03136A"/>
                </a:solidFill>
              </a:rPr>
            </a:br>
            <a:r>
              <a:rPr lang="ru-RU" altLang="ru-RU" sz="4000" smtClean="0">
                <a:solidFill>
                  <a:srgbClr val="03136A"/>
                </a:solidFill>
              </a:rPr>
              <a:t>по ФГОС 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600200" y="1981200"/>
            <a:ext cx="7315200" cy="48006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sz="2000" b="1" i="1" smtClean="0">
                <a:solidFill>
                  <a:srgbClr val="03136A"/>
                </a:solidFill>
              </a:rPr>
              <a:t>Познавательное развитие </a:t>
            </a:r>
            <a:endParaRPr lang="ru-RU" altLang="ru-RU" sz="2000" smtClean="0">
              <a:solidFill>
                <a:srgbClr val="03136A"/>
              </a:solidFill>
            </a:endParaRPr>
          </a:p>
          <a:p>
            <a:pPr>
              <a:buFontTx/>
              <a:buNone/>
            </a:pPr>
            <a:r>
              <a:rPr lang="ru-RU" altLang="ru-RU" sz="2000" i="1" smtClean="0">
                <a:solidFill>
                  <a:srgbClr val="03136A"/>
                </a:solidFill>
              </a:rPr>
              <a:t>Направление: воспитание гражданственности и патриотизма</a:t>
            </a:r>
            <a:endParaRPr lang="ru-RU" altLang="ru-RU" sz="2000" smtClean="0">
              <a:solidFill>
                <a:srgbClr val="03136A"/>
              </a:solidFill>
            </a:endParaRPr>
          </a:p>
          <a:p>
            <a:pPr>
              <a:buFontTx/>
              <a:buNone/>
            </a:pPr>
            <a:r>
              <a:rPr lang="ru-RU" altLang="ru-RU" sz="2000" smtClean="0">
                <a:solidFill>
                  <a:srgbClr val="03136A"/>
                </a:solidFill>
              </a:rPr>
              <a:t>  для воспитанников подготовительной группы   (6-7 лет)</a:t>
            </a:r>
          </a:p>
          <a:p>
            <a:pPr>
              <a:buFontTx/>
              <a:buNone/>
            </a:pPr>
            <a:r>
              <a:rPr lang="ru-RU" altLang="ru-RU" sz="2000" smtClean="0">
                <a:solidFill>
                  <a:srgbClr val="03136A"/>
                </a:solidFill>
              </a:rPr>
              <a:t> </a:t>
            </a:r>
          </a:p>
          <a:p>
            <a:pPr>
              <a:buFontTx/>
              <a:buNone/>
            </a:pPr>
            <a:r>
              <a:rPr lang="ru-RU" altLang="ru-RU" sz="2000" smtClean="0">
                <a:solidFill>
                  <a:srgbClr val="03136A"/>
                </a:solidFill>
              </a:rPr>
              <a:t>    </a:t>
            </a:r>
          </a:p>
          <a:p>
            <a:pPr>
              <a:buFontTx/>
              <a:buNone/>
            </a:pPr>
            <a:r>
              <a:rPr lang="ru-RU" altLang="ru-RU" sz="2000" i="1" smtClean="0">
                <a:solidFill>
                  <a:srgbClr val="03136A"/>
                </a:solidFill>
              </a:rPr>
              <a:t>Составители: </a:t>
            </a:r>
          </a:p>
          <a:p>
            <a:pPr>
              <a:buFontTx/>
              <a:buNone/>
            </a:pPr>
            <a:r>
              <a:rPr lang="ru-RU" altLang="ru-RU" sz="2000" smtClean="0">
                <a:solidFill>
                  <a:srgbClr val="03136A"/>
                </a:solidFill>
              </a:rPr>
              <a:t>    старший воспитатель</a:t>
            </a:r>
          </a:p>
          <a:p>
            <a:pPr>
              <a:buFontTx/>
              <a:buNone/>
            </a:pPr>
            <a:r>
              <a:rPr lang="ru-RU" altLang="ru-RU" sz="2000" smtClean="0">
                <a:solidFill>
                  <a:srgbClr val="03136A"/>
                </a:solidFill>
              </a:rPr>
              <a:t>    </a:t>
            </a:r>
            <a:r>
              <a:rPr lang="ru-RU" altLang="ru-RU" sz="2000" i="1" smtClean="0">
                <a:solidFill>
                  <a:srgbClr val="03136A"/>
                </a:solidFill>
              </a:rPr>
              <a:t>М.А. Жебровская;</a:t>
            </a:r>
          </a:p>
          <a:p>
            <a:pPr>
              <a:buFontTx/>
              <a:buNone/>
            </a:pPr>
            <a:r>
              <a:rPr lang="ru-RU" altLang="ru-RU" sz="2000" smtClean="0">
                <a:solidFill>
                  <a:srgbClr val="03136A"/>
                </a:solidFill>
              </a:rPr>
              <a:t>    Воспитатели   1 категории                                            </a:t>
            </a:r>
            <a:r>
              <a:rPr lang="ru-RU" altLang="ru-RU" sz="2000" i="1" smtClean="0">
                <a:solidFill>
                  <a:srgbClr val="03136A"/>
                </a:solidFill>
              </a:rPr>
              <a:t>Шумакова Е.Г.,  Сергеева Е.В.</a:t>
            </a:r>
          </a:p>
          <a:p>
            <a:pPr eaLnBrk="1" hangingPunct="1">
              <a:lnSpc>
                <a:spcPct val="80000"/>
              </a:lnSpc>
            </a:pPr>
            <a:endParaRPr lang="ru-RU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7315200" cy="868363"/>
          </a:xfrm>
        </p:spPr>
        <p:txBody>
          <a:bodyPr/>
          <a:lstStyle/>
          <a:p>
            <a:pPr algn="ctr" eaLnBrk="1" hangingPunct="1"/>
            <a:r>
              <a:rPr lang="ru-RU" altLang="ru-RU" b="1" smtClean="0"/>
              <a:t/>
            </a:r>
            <a:br>
              <a:rPr lang="ru-RU" altLang="ru-RU" b="1" smtClean="0"/>
            </a:br>
            <a:r>
              <a:rPr lang="ru-RU" altLang="ru-RU" b="1" smtClean="0">
                <a:solidFill>
                  <a:srgbClr val="03136A"/>
                </a:solidFill>
              </a:rPr>
              <a:t>Содержание</a:t>
            </a:r>
            <a:r>
              <a:rPr lang="ru-RU" altLang="ru-RU" smtClean="0">
                <a:solidFill>
                  <a:srgbClr val="03136A"/>
                </a:solidFill>
              </a:rPr>
              <a:t/>
            </a:r>
            <a:br>
              <a:rPr lang="ru-RU" altLang="ru-RU" smtClean="0">
                <a:solidFill>
                  <a:srgbClr val="03136A"/>
                </a:solidFill>
              </a:rPr>
            </a:br>
            <a:endParaRPr lang="ru-RU" altLang="ru-RU" smtClean="0">
              <a:solidFill>
                <a:srgbClr val="03136A"/>
              </a:solidFill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600200" y="990600"/>
            <a:ext cx="7315200" cy="56388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ru-RU" altLang="ru-RU" sz="2800" smtClean="0">
                <a:solidFill>
                  <a:srgbClr val="03136A"/>
                </a:solidFill>
              </a:rPr>
              <a:t>1.   Пояснительная записка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ru-RU" altLang="ru-RU" sz="2800" smtClean="0">
                <a:solidFill>
                  <a:srgbClr val="03136A"/>
                </a:solidFill>
              </a:rPr>
              <a:t>2.   Предполагаемые результаты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ru-RU" altLang="ru-RU" sz="2800" smtClean="0">
                <a:solidFill>
                  <a:srgbClr val="03136A"/>
                </a:solidFill>
              </a:rPr>
              <a:t>3.   Содержание программы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ru-RU" altLang="ru-RU" sz="2800" smtClean="0">
                <a:solidFill>
                  <a:srgbClr val="03136A"/>
                </a:solidFill>
              </a:rPr>
              <a:t>4.   Примерное тематическое планирование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ru-RU" altLang="ru-RU" sz="2800" smtClean="0">
                <a:solidFill>
                  <a:srgbClr val="03136A"/>
                </a:solidFill>
              </a:rPr>
              <a:t>5.   Коррекционная и инклюзивная работа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ru-RU" altLang="ru-RU" sz="2800" smtClean="0">
                <a:solidFill>
                  <a:srgbClr val="03136A"/>
                </a:solidFill>
              </a:rPr>
              <a:t>6.  Литература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ru-RU" altLang="ru-RU" sz="2800" smtClean="0">
                <a:solidFill>
                  <a:srgbClr val="03136A"/>
                </a:solidFill>
              </a:rPr>
              <a:t>7.  Приложения</a:t>
            </a:r>
          </a:p>
          <a:p>
            <a:pPr eaLnBrk="1" hangingPunct="1"/>
            <a:endParaRPr lang="ru-RU" altLang="ru-RU" sz="28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>
                <a:solidFill>
                  <a:schemeClr val="tx1"/>
                </a:solidFill>
              </a:rPr>
              <a:t/>
            </a:r>
            <a:br>
              <a:rPr lang="ru-RU" altLang="ru-RU" smtClean="0">
                <a:solidFill>
                  <a:schemeClr val="tx1"/>
                </a:solidFill>
              </a:rPr>
            </a:br>
            <a:r>
              <a:rPr lang="ru-RU" altLang="ru-RU" sz="3200" i="1" smtClean="0">
                <a:solidFill>
                  <a:srgbClr val="03136A"/>
                </a:solidFill>
                <a:latin typeface="Times New Roman" pitchFamily="18" charset="0"/>
                <a:cs typeface="Times New Roman" pitchFamily="18" charset="0"/>
              </a:rPr>
              <a:t>Геннадий  Юров, кузбасский поэт</a:t>
            </a:r>
            <a:r>
              <a:rPr lang="ru-RU" altLang="ru-RU" smtClean="0">
                <a:solidFill>
                  <a:srgbClr val="03136A"/>
                </a:solidFill>
              </a:rPr>
              <a:t/>
            </a:r>
            <a:br>
              <a:rPr lang="ru-RU" altLang="ru-RU" smtClean="0">
                <a:solidFill>
                  <a:srgbClr val="03136A"/>
                </a:solidFill>
              </a:rPr>
            </a:br>
            <a:endParaRPr lang="ru-RU" altLang="ru-RU" smtClean="0">
              <a:solidFill>
                <a:srgbClr val="03136A"/>
              </a:solidFill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z="4000" i="1" smtClean="0"/>
              <a:t> </a:t>
            </a:r>
          </a:p>
          <a:p>
            <a:pPr>
              <a:buFontTx/>
              <a:buNone/>
            </a:pPr>
            <a:r>
              <a:rPr lang="ru-RU" altLang="ru-RU" sz="4000" i="1" smtClean="0">
                <a:solidFill>
                  <a:srgbClr val="03136A"/>
                </a:solidFill>
              </a:rPr>
              <a:t>И в буднях эпохи,</a:t>
            </a:r>
            <a:endParaRPr lang="ru-RU" altLang="ru-RU" sz="4000" smtClean="0">
              <a:solidFill>
                <a:srgbClr val="03136A"/>
              </a:solidFill>
            </a:endParaRPr>
          </a:p>
          <a:p>
            <a:pPr>
              <a:buFontTx/>
              <a:buNone/>
            </a:pPr>
            <a:r>
              <a:rPr lang="ru-RU" altLang="ru-RU" sz="4000" i="1" smtClean="0">
                <a:solidFill>
                  <a:srgbClr val="03136A"/>
                </a:solidFill>
              </a:rPr>
              <a:t>И в каждом из нас</a:t>
            </a:r>
            <a:endParaRPr lang="ru-RU" altLang="ru-RU" sz="4000" smtClean="0">
              <a:solidFill>
                <a:srgbClr val="03136A"/>
              </a:solidFill>
            </a:endParaRPr>
          </a:p>
          <a:p>
            <a:pPr>
              <a:buFontTx/>
              <a:buNone/>
            </a:pPr>
            <a:r>
              <a:rPr lang="ru-RU" altLang="ru-RU" sz="4000" i="1" smtClean="0">
                <a:solidFill>
                  <a:srgbClr val="03136A"/>
                </a:solidFill>
              </a:rPr>
              <a:t>Пульсирует гордое имя-</a:t>
            </a:r>
            <a:endParaRPr lang="ru-RU" altLang="ru-RU" sz="4000" smtClean="0">
              <a:solidFill>
                <a:srgbClr val="03136A"/>
              </a:solidFill>
            </a:endParaRPr>
          </a:p>
          <a:p>
            <a:pPr>
              <a:buFontTx/>
              <a:buNone/>
            </a:pPr>
            <a:r>
              <a:rPr lang="ru-RU" altLang="ru-RU" sz="4000" i="1" smtClean="0">
                <a:solidFill>
                  <a:srgbClr val="03136A"/>
                </a:solidFill>
              </a:rPr>
              <a:t>Кузбасс!</a:t>
            </a:r>
            <a:endParaRPr lang="ru-RU" altLang="ru-RU" sz="4000" smtClean="0">
              <a:solidFill>
                <a:srgbClr val="03136A"/>
              </a:solidFill>
            </a:endParaRPr>
          </a:p>
          <a:p>
            <a:pPr>
              <a:buFontTx/>
              <a:buNone/>
            </a:pPr>
            <a:r>
              <a:rPr lang="ru-RU" altLang="ru-RU" sz="4000" smtClean="0"/>
              <a:t>                                                                                  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762000"/>
            <a:ext cx="6934200" cy="715963"/>
          </a:xfrm>
        </p:spPr>
        <p:txBody>
          <a:bodyPr/>
          <a:lstStyle/>
          <a:p>
            <a:pPr eaLnBrk="1" hangingPunct="1"/>
            <a:r>
              <a:rPr lang="ru-RU" altLang="ru-RU" sz="4000" smtClean="0">
                <a:solidFill>
                  <a:srgbClr val="03136A"/>
                </a:solidFill>
              </a:rPr>
              <a:t>Д.С. Лихачев</a:t>
            </a:r>
            <a:endParaRPr lang="en-US" altLang="ru-RU" sz="4000" smtClean="0">
              <a:solidFill>
                <a:srgbClr val="03136A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6934200" cy="42672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endParaRPr lang="ru-RU" altLang="ru-RU" sz="4000" smtClean="0"/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ru-RU" altLang="ru-RU" sz="4000" i="1" smtClean="0">
                <a:solidFill>
                  <a:srgbClr val="03136A"/>
                </a:solidFill>
              </a:rPr>
              <a:t>«Краеведение – прекрасная школа воспитания гражданственности»</a:t>
            </a:r>
            <a:endParaRPr lang="en-US" altLang="ru-RU" sz="4000" i="1" smtClean="0">
              <a:solidFill>
                <a:srgbClr val="03136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0"/>
            <a:ext cx="6934200" cy="715963"/>
          </a:xfrm>
        </p:spPr>
        <p:txBody>
          <a:bodyPr/>
          <a:lstStyle/>
          <a:p>
            <a:pPr algn="ctr" eaLnBrk="1" hangingPunct="1"/>
            <a:r>
              <a:rPr lang="ru-RU" altLang="ru-RU" sz="4000" smtClean="0">
                <a:solidFill>
                  <a:srgbClr val="03136A"/>
                </a:solidFill>
              </a:rPr>
              <a:t>Актуальность</a:t>
            </a:r>
            <a:endParaRPr lang="en-US" altLang="ru-RU" sz="4000" smtClean="0">
              <a:solidFill>
                <a:srgbClr val="03136A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69342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i="1" smtClean="0">
                <a:solidFill>
                  <a:srgbClr val="03136A"/>
                </a:solidFill>
              </a:rPr>
              <a:t>    Любовь к Родине, чувство ответственности за судьбу родного края, потребность в "нравственной осёдлости" (по Д.С. Лихачёву) не возникают сами по себе, а воспитываются. И здесь курс краеведения обладает уникальной возможностью объединить население края, и прежде всего молодых людей, на общечеловеческой и гуманистической основе с помощью собранных краеведческих ресурсов и средств.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ru-RU" sz="2000" smtClean="0">
              <a:solidFill>
                <a:srgbClr val="03136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>
                <a:solidFill>
                  <a:srgbClr val="03136A"/>
                </a:solidFill>
              </a:rPr>
              <a:t>Цель программы:</a:t>
            </a:r>
            <a:endParaRPr lang="ru-RU" altLang="ru-RU" smtClean="0">
              <a:solidFill>
                <a:srgbClr val="03136A"/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z="2000" smtClean="0">
                <a:solidFill>
                  <a:schemeClr val="bg2"/>
                </a:solidFill>
              </a:rPr>
              <a:t>     </a:t>
            </a:r>
            <a:r>
              <a:rPr lang="ru-RU" altLang="ru-RU" sz="2800" i="1" smtClean="0">
                <a:solidFill>
                  <a:srgbClr val="03136A"/>
                </a:solidFill>
              </a:rPr>
              <a:t>воспитание гражданственности и патриотизма, уважение к истории и культуре своего родного края и населяющих его народов, выработка умений и навыков адаптации и социально-ответственного поведения; формирование целостного представления об особенностях природы, населения, хозяйства своего региона, о месте Кузбасса в современном мире.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/>
              <a:t/>
            </a:r>
            <a:br>
              <a:rPr lang="ru-RU" altLang="ru-RU" b="1" smtClean="0"/>
            </a:br>
            <a:r>
              <a:rPr lang="ru-RU" altLang="ru-RU" b="1" smtClean="0">
                <a:solidFill>
                  <a:srgbClr val="03136A"/>
                </a:solidFill>
              </a:rPr>
              <a:t>Задачи программы:</a:t>
            </a:r>
            <a:r>
              <a:rPr lang="ru-RU" altLang="ru-RU" smtClean="0">
                <a:solidFill>
                  <a:srgbClr val="03136A"/>
                </a:solidFill>
              </a:rPr>
              <a:t/>
            </a:r>
            <a:br>
              <a:rPr lang="ru-RU" altLang="ru-RU" smtClean="0">
                <a:solidFill>
                  <a:srgbClr val="03136A"/>
                </a:solidFill>
              </a:rPr>
            </a:br>
            <a:endParaRPr lang="ru-RU" altLang="ru-RU" smtClean="0">
              <a:solidFill>
                <a:srgbClr val="03136A"/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1400" smtClean="0">
                <a:solidFill>
                  <a:srgbClr val="03136A"/>
                </a:solidFill>
              </a:rPr>
              <a:t>содействовать формированию у воспитанников представлений об историческом прошлом и настоящем нашей области, о личностях, оставивших заметный след в истории, о вкладе, который внесли жители Кузбасса в историко-культурное наследие региона и страны в целом; </a:t>
            </a:r>
          </a:p>
          <a:p>
            <a:r>
              <a:rPr lang="ru-RU" altLang="ru-RU" sz="1400" smtClean="0">
                <a:solidFill>
                  <a:srgbClr val="03136A"/>
                </a:solidFill>
              </a:rPr>
              <a:t>расширить и углубить знания, дополняющие программу по окружающему миру; </a:t>
            </a:r>
          </a:p>
          <a:p>
            <a:r>
              <a:rPr lang="ru-RU" altLang="ru-RU" sz="1400" smtClean="0">
                <a:solidFill>
                  <a:srgbClr val="03136A"/>
                </a:solidFill>
              </a:rPr>
              <a:t>прививать умения и навыки поисковой деятельности;</a:t>
            </a:r>
          </a:p>
          <a:p>
            <a:r>
              <a:rPr lang="ru-RU" altLang="ru-RU" sz="1400" smtClean="0">
                <a:solidFill>
                  <a:srgbClr val="03136A"/>
                </a:solidFill>
              </a:rPr>
              <a:t>учить наблюдать и описывать факты из истории  Кемеровской области, исследовать и систематизировать собранный материал, оформлять  его.</a:t>
            </a:r>
          </a:p>
          <a:p>
            <a:r>
              <a:rPr lang="ru-RU" altLang="ru-RU" sz="1400" smtClean="0">
                <a:solidFill>
                  <a:srgbClr val="03136A"/>
                </a:solidFill>
              </a:rPr>
              <a:t>развивать у детей  чувство привязанности к тем местам, где человек родился и вырос;</a:t>
            </a:r>
          </a:p>
          <a:p>
            <a:r>
              <a:rPr lang="ru-RU" altLang="ru-RU" sz="1400" smtClean="0">
                <a:solidFill>
                  <a:srgbClr val="03136A"/>
                </a:solidFill>
              </a:rPr>
              <a:t>воспитывать уважительное отношение и гордость к историческому прошлому Малой Родины, ее традициям;</a:t>
            </a:r>
          </a:p>
          <a:p>
            <a:r>
              <a:rPr lang="ru-RU" altLang="ru-RU" sz="1400" smtClean="0">
                <a:solidFill>
                  <a:srgbClr val="03136A"/>
                </a:solidFill>
              </a:rPr>
              <a:t>формировать гражданские чувства;</a:t>
            </a:r>
          </a:p>
          <a:p>
            <a:r>
              <a:rPr lang="ru-RU" altLang="ru-RU" sz="1400" smtClean="0">
                <a:solidFill>
                  <a:srgbClr val="03136A"/>
                </a:solidFill>
              </a:rPr>
              <a:t>содействовать гармоничному развитию личности детей;  </a:t>
            </a:r>
          </a:p>
          <a:p>
            <a:r>
              <a:rPr lang="ru-RU" altLang="ru-RU" sz="1400" smtClean="0">
                <a:solidFill>
                  <a:srgbClr val="03136A"/>
                </a:solidFill>
              </a:rPr>
              <a:t>формировать самостоятельность и деловые качества; </a:t>
            </a:r>
          </a:p>
          <a:p>
            <a:r>
              <a:rPr lang="ru-RU" altLang="ru-RU" sz="1400" smtClean="0">
                <a:solidFill>
                  <a:srgbClr val="03136A"/>
                </a:solidFill>
              </a:rPr>
              <a:t>развивать способности к поисково-исследовательской, творческой деятельности;</a:t>
            </a:r>
          </a:p>
          <a:p>
            <a:r>
              <a:rPr lang="ru-RU" altLang="ru-RU" sz="1400" smtClean="0">
                <a:solidFill>
                  <a:srgbClr val="03136A"/>
                </a:solidFill>
              </a:rPr>
              <a:t>воспитать гуманное отношение к окружающей среде; </a:t>
            </a:r>
          </a:p>
          <a:p>
            <a:r>
              <a:rPr lang="ru-RU" altLang="ru-RU" sz="1400" smtClean="0">
                <a:solidFill>
                  <a:srgbClr val="03136A"/>
                </a:solidFill>
              </a:rPr>
              <a:t>способствовать пробуждению интереса и бережного отношения к историческим и культурным ценностям Кемеровской области.</a:t>
            </a:r>
          </a:p>
          <a:p>
            <a:pPr>
              <a:buFontTx/>
              <a:buNone/>
            </a:pPr>
            <a:r>
              <a:rPr lang="ru-RU" altLang="ru-RU" sz="1400" smtClean="0">
                <a:solidFill>
                  <a:srgbClr val="03136A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676400" y="0"/>
            <a:ext cx="7315200" cy="1371600"/>
          </a:xfrm>
        </p:spPr>
        <p:txBody>
          <a:bodyPr/>
          <a:lstStyle/>
          <a:p>
            <a:r>
              <a:rPr lang="ru-RU" altLang="ru-RU" sz="4000" b="1" smtClean="0"/>
              <a:t/>
            </a:r>
            <a:br>
              <a:rPr lang="ru-RU" altLang="ru-RU" sz="4000" b="1" smtClean="0"/>
            </a:br>
            <a:r>
              <a:rPr lang="ru-RU" altLang="ru-RU" sz="4000" b="1" smtClean="0">
                <a:solidFill>
                  <a:srgbClr val="03136A"/>
                </a:solidFill>
              </a:rPr>
              <a:t>Формы и методы  организации занятий</a:t>
            </a:r>
            <a:r>
              <a:rPr lang="ru-RU" altLang="ru-RU" sz="4000" smtClean="0">
                <a:solidFill>
                  <a:srgbClr val="03136A"/>
                </a:solidFill>
              </a:rPr>
              <a:t/>
            </a:r>
            <a:br>
              <a:rPr lang="ru-RU" altLang="ru-RU" sz="4000" smtClean="0">
                <a:solidFill>
                  <a:srgbClr val="03136A"/>
                </a:solidFill>
              </a:rPr>
            </a:br>
            <a:endParaRPr lang="ru-RU" altLang="ru-RU" sz="4000" smtClean="0">
              <a:solidFill>
                <a:srgbClr val="03136A"/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1600200" y="1295400"/>
            <a:ext cx="7315200" cy="52578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sz="2400" smtClean="0">
                <a:solidFill>
                  <a:srgbClr val="03136A"/>
                </a:solidFill>
              </a:rPr>
              <a:t>Индивидуально-групповая:</a:t>
            </a:r>
          </a:p>
          <a:p>
            <a:r>
              <a:rPr lang="ru-RU" altLang="ru-RU" sz="2400" smtClean="0">
                <a:solidFill>
                  <a:srgbClr val="03136A"/>
                </a:solidFill>
              </a:rPr>
              <a:t>беседы;</a:t>
            </a:r>
          </a:p>
          <a:p>
            <a:r>
              <a:rPr lang="ru-RU" altLang="ru-RU" sz="2400" smtClean="0">
                <a:solidFill>
                  <a:srgbClr val="03136A"/>
                </a:solidFill>
              </a:rPr>
              <a:t>экскурсии;</a:t>
            </a:r>
          </a:p>
          <a:p>
            <a:r>
              <a:rPr lang="ru-RU" altLang="ru-RU" sz="2400" smtClean="0">
                <a:solidFill>
                  <a:srgbClr val="03136A"/>
                </a:solidFill>
              </a:rPr>
              <a:t>виртуальные экскурсии;</a:t>
            </a:r>
          </a:p>
          <a:p>
            <a:r>
              <a:rPr lang="ru-RU" altLang="ru-RU" sz="2400" smtClean="0">
                <a:solidFill>
                  <a:srgbClr val="03136A"/>
                </a:solidFill>
              </a:rPr>
              <a:t>игры, игры-путешествия, викторины;</a:t>
            </a:r>
          </a:p>
          <a:p>
            <a:r>
              <a:rPr lang="ru-RU" altLang="ru-RU" sz="2400" smtClean="0">
                <a:solidFill>
                  <a:srgbClr val="03136A"/>
                </a:solidFill>
              </a:rPr>
              <a:t>эколого-поэтические часы;</a:t>
            </a:r>
          </a:p>
          <a:p>
            <a:r>
              <a:rPr lang="ru-RU" altLang="ru-RU" sz="2400" smtClean="0">
                <a:solidFill>
                  <a:srgbClr val="03136A"/>
                </a:solidFill>
              </a:rPr>
              <a:t>художественные, тематические выставки работ;</a:t>
            </a:r>
          </a:p>
          <a:p>
            <a:r>
              <a:rPr lang="ru-RU" altLang="ru-RU" sz="2400" smtClean="0">
                <a:solidFill>
                  <a:srgbClr val="03136A"/>
                </a:solidFill>
              </a:rPr>
              <a:t>самостоятельная работа;</a:t>
            </a:r>
          </a:p>
          <a:p>
            <a:r>
              <a:rPr lang="ru-RU" altLang="ru-RU" sz="2400" smtClean="0">
                <a:solidFill>
                  <a:srgbClr val="03136A"/>
                </a:solidFill>
              </a:rPr>
              <a:t>консультации;</a:t>
            </a:r>
          </a:p>
          <a:p>
            <a:r>
              <a:rPr lang="ru-RU" altLang="ru-RU" sz="2400" smtClean="0">
                <a:solidFill>
                  <a:srgbClr val="03136A"/>
                </a:solidFill>
              </a:rPr>
              <a:t>вечера, посиделки, конкурсы;</a:t>
            </a:r>
          </a:p>
          <a:p>
            <a:r>
              <a:rPr lang="ru-RU" altLang="ru-RU" sz="2400" smtClean="0">
                <a:solidFill>
                  <a:srgbClr val="03136A"/>
                </a:solidFill>
              </a:rPr>
              <a:t>праздники.</a:t>
            </a:r>
          </a:p>
          <a:p>
            <a:pPr>
              <a:buFontTx/>
              <a:buNone/>
            </a:pPr>
            <a:r>
              <a:rPr lang="ru-RU" altLang="ru-RU" b="1" smtClean="0"/>
              <a:t/>
            </a:r>
            <a:br>
              <a:rPr lang="ru-RU" altLang="ru-RU" b="1" smtClean="0"/>
            </a:br>
            <a:r>
              <a:rPr lang="ru-RU" altLang="ru-RU" b="1" smtClean="0"/>
              <a:t> </a:t>
            </a:r>
            <a:endParaRPr lang="ru-RU" altLang="ru-RU" smtClean="0"/>
          </a:p>
          <a:p>
            <a:endParaRPr lang="ru-RU" altLang="ru-R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-template-24">
  <a:themeElements>
    <a:clrScheme name="powerpoint-template-24 11">
      <a:dk1>
        <a:srgbClr val="4D4D4D"/>
      </a:dk1>
      <a:lt1>
        <a:srgbClr val="FFFFFF"/>
      </a:lt1>
      <a:dk2>
        <a:srgbClr val="4D4D4D"/>
      </a:dk2>
      <a:lt2>
        <a:srgbClr val="306778"/>
      </a:lt2>
      <a:accent1>
        <a:srgbClr val="59994F"/>
      </a:accent1>
      <a:accent2>
        <a:srgbClr val="7FA14B"/>
      </a:accent2>
      <a:accent3>
        <a:srgbClr val="FFFFFF"/>
      </a:accent3>
      <a:accent4>
        <a:srgbClr val="404040"/>
      </a:accent4>
      <a:accent5>
        <a:srgbClr val="B5CAB2"/>
      </a:accent5>
      <a:accent6>
        <a:srgbClr val="729143"/>
      </a:accent6>
      <a:hlink>
        <a:srgbClr val="8A8B7D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377BA"/>
        </a:lt2>
        <a:accent1>
          <a:srgbClr val="5793D1"/>
        </a:accent1>
        <a:accent2>
          <a:srgbClr val="5FA2DB"/>
        </a:accent2>
        <a:accent3>
          <a:srgbClr val="FFFFFF"/>
        </a:accent3>
        <a:accent4>
          <a:srgbClr val="404040"/>
        </a:accent4>
        <a:accent5>
          <a:srgbClr val="B4C8E5"/>
        </a:accent5>
        <a:accent6>
          <a:srgbClr val="5592C6"/>
        </a:accent6>
        <a:hlink>
          <a:srgbClr val="68AEE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0067B5"/>
        </a:lt2>
        <a:accent1>
          <a:srgbClr val="1881BF"/>
        </a:accent1>
        <a:accent2>
          <a:srgbClr val="39B0DA"/>
        </a:accent2>
        <a:accent3>
          <a:srgbClr val="FFFFFF"/>
        </a:accent3>
        <a:accent4>
          <a:srgbClr val="404040"/>
        </a:accent4>
        <a:accent5>
          <a:srgbClr val="ABC1DC"/>
        </a:accent5>
        <a:accent6>
          <a:srgbClr val="339FC5"/>
        </a:accent6>
        <a:hlink>
          <a:srgbClr val="40B0D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0F4FBE"/>
        </a:lt2>
        <a:accent1>
          <a:srgbClr val="0664E4"/>
        </a:accent1>
        <a:accent2>
          <a:srgbClr val="0A8AF4"/>
        </a:accent2>
        <a:accent3>
          <a:srgbClr val="FFFFFF"/>
        </a:accent3>
        <a:accent4>
          <a:srgbClr val="404040"/>
        </a:accent4>
        <a:accent5>
          <a:srgbClr val="AAB8EF"/>
        </a:accent5>
        <a:accent6>
          <a:srgbClr val="087DDD"/>
        </a:accent6>
        <a:hlink>
          <a:srgbClr val="0B99F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0345B9"/>
        </a:lt2>
        <a:accent1>
          <a:srgbClr val="1E65CA"/>
        </a:accent1>
        <a:accent2>
          <a:srgbClr val="2C77D1"/>
        </a:accent2>
        <a:accent3>
          <a:srgbClr val="FFFFFF"/>
        </a:accent3>
        <a:accent4>
          <a:srgbClr val="404040"/>
        </a:accent4>
        <a:accent5>
          <a:srgbClr val="ABB8E1"/>
        </a:accent5>
        <a:accent6>
          <a:srgbClr val="276BBD"/>
        </a:accent6>
        <a:hlink>
          <a:srgbClr val="4091D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5CA3E0"/>
        </a:lt2>
        <a:accent1>
          <a:srgbClr val="6DAFE4"/>
        </a:accent1>
        <a:accent2>
          <a:srgbClr val="72B3E5"/>
        </a:accent2>
        <a:accent3>
          <a:srgbClr val="FFFFFF"/>
        </a:accent3>
        <a:accent4>
          <a:srgbClr val="404040"/>
        </a:accent4>
        <a:accent5>
          <a:srgbClr val="BAD4EF"/>
        </a:accent5>
        <a:accent6>
          <a:srgbClr val="67A2CF"/>
        </a:accent6>
        <a:hlink>
          <a:srgbClr val="7DB8E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2D2D2D"/>
        </a:lt2>
        <a:accent1>
          <a:srgbClr val="353535"/>
        </a:accent1>
        <a:accent2>
          <a:srgbClr val="4F4F4F"/>
        </a:accent2>
        <a:accent3>
          <a:srgbClr val="FFFFFF"/>
        </a:accent3>
        <a:accent4>
          <a:srgbClr val="404040"/>
        </a:accent4>
        <a:accent5>
          <a:srgbClr val="AEAEAE"/>
        </a:accent5>
        <a:accent6>
          <a:srgbClr val="474747"/>
        </a:accent6>
        <a:hlink>
          <a:srgbClr val="7D7D7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69ADC2"/>
        </a:lt2>
        <a:accent1>
          <a:srgbClr val="59994F"/>
        </a:accent1>
        <a:accent2>
          <a:srgbClr val="7FA14B"/>
        </a:accent2>
        <a:accent3>
          <a:srgbClr val="FFFFFF"/>
        </a:accent3>
        <a:accent4>
          <a:srgbClr val="404040"/>
        </a:accent4>
        <a:accent5>
          <a:srgbClr val="B5CAB2"/>
        </a:accent5>
        <a:accent6>
          <a:srgbClr val="729143"/>
        </a:accent6>
        <a:hlink>
          <a:srgbClr val="8A8B7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306778"/>
        </a:lt2>
        <a:accent1>
          <a:srgbClr val="59994F"/>
        </a:accent1>
        <a:accent2>
          <a:srgbClr val="7FA14B"/>
        </a:accent2>
        <a:accent3>
          <a:srgbClr val="FFFFFF"/>
        </a:accent3>
        <a:accent4>
          <a:srgbClr val="404040"/>
        </a:accent4>
        <a:accent5>
          <a:srgbClr val="B5CAB2"/>
        </a:accent5>
        <a:accent6>
          <a:srgbClr val="729143"/>
        </a:accent6>
        <a:hlink>
          <a:srgbClr val="8A8B7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powerpoint-template-24</Template>
  <TotalTime>237</TotalTime>
  <Words>559</Words>
  <Application>Microsoft Office PowerPoint</Application>
  <PresentationFormat>Экран (4:3)</PresentationFormat>
  <Paragraphs>120</Paragraphs>
  <Slides>17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Microsoft Sans Serif</vt:lpstr>
      <vt:lpstr>Times New Roman</vt:lpstr>
      <vt:lpstr>powerpoint-template-24</vt:lpstr>
      <vt:lpstr>     Кузбасс – наш край родной  Рабочая программа кружковой деятельности  по краеведению   </vt:lpstr>
      <vt:lpstr>Образовательная область  по ФГОС </vt:lpstr>
      <vt:lpstr> Содержание </vt:lpstr>
      <vt:lpstr> Геннадий  Юров, кузбасский поэт </vt:lpstr>
      <vt:lpstr>Д.С. Лихачев</vt:lpstr>
      <vt:lpstr>Актуальность</vt:lpstr>
      <vt:lpstr>Цель программы:</vt:lpstr>
      <vt:lpstr> Задачи программы: </vt:lpstr>
      <vt:lpstr> Формы и методы  организации занятий </vt:lpstr>
      <vt:lpstr>Предполагаемые результаты</vt:lpstr>
      <vt:lpstr>Содержание программы:</vt:lpstr>
      <vt:lpstr>Примерное тематическое планирование</vt:lpstr>
      <vt:lpstr>Примерное тематическое планирование</vt:lpstr>
      <vt:lpstr>Коррекционная и инклюзивная работа</vt:lpstr>
      <vt:lpstr>Литература:</vt:lpstr>
      <vt:lpstr>Приложения:</vt:lpstr>
      <vt:lpstr>Ф.М. Достоевский</vt:lpstr>
    </vt:vector>
  </TitlesOfParts>
  <Company>Templates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SmileTemplates.com</dc:creator>
  <cp:lastModifiedBy>Михаил Васильевич Воронин</cp:lastModifiedBy>
  <cp:revision>68</cp:revision>
  <dcterms:created xsi:type="dcterms:W3CDTF">2007-01-28T20:13:27Z</dcterms:created>
  <dcterms:modified xsi:type="dcterms:W3CDTF">2020-04-17T12:38:09Z</dcterms:modified>
</cp:coreProperties>
</file>